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72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E82EC-C926-4CB1-A54C-42282D9BBC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deriving Double-angle trig identities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E1232E-D497-4C89-8E0D-340C4A10ED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cap="none" dirty="0"/>
              <a:t>using the sum &amp; difference identities that you already know</a:t>
            </a:r>
          </a:p>
        </p:txBody>
      </p:sp>
    </p:spTree>
    <p:extLst>
      <p:ext uri="{BB962C8B-B14F-4D97-AF65-F5344CB8AC3E}">
        <p14:creationId xmlns:p14="http://schemas.microsoft.com/office/powerpoint/2010/main" val="15408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A83A4-9573-4F76-8744-943D7D5E2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1 - sine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4A239-70C6-4F1F-AB16-598C67C343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 sz="2000" dirty="0"/>
              <a:t>a.  Find           by using the sum identity for                 and simplifying.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b.  You have just discovered the “Double Angle Identity for Sine”. Write the identity in the box below.</a:t>
            </a:r>
          </a:p>
          <a:p>
            <a:endParaRPr lang="en-US" dirty="0"/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8A9F44A2-6F84-42B5-A4EF-78B9D256878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0712222"/>
              </p:ext>
            </p:extLst>
          </p:nvPr>
        </p:nvGraphicFramePr>
        <p:xfrm>
          <a:off x="1752600" y="2263775"/>
          <a:ext cx="6477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Equation" r:id="rId3" imgW="647640" imgH="253800" progId="Equation.DSMT4">
                  <p:embed/>
                </p:oleObj>
              </mc:Choice>
              <mc:Fallback>
                <p:oleObj name="Equation" r:id="rId3" imgW="6476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52600" y="2263775"/>
                        <a:ext cx="647700" cy="25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4945A399-B341-47C5-977E-29400DC157B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249325"/>
              </p:ext>
            </p:extLst>
          </p:nvPr>
        </p:nvGraphicFramePr>
        <p:xfrm>
          <a:off x="5462503" y="2254250"/>
          <a:ext cx="10287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Equation" r:id="rId5" imgW="1028520" imgH="304560" progId="Equation.DSMT4">
                  <p:embed/>
                </p:oleObj>
              </mc:Choice>
              <mc:Fallback>
                <p:oleObj name="Equation" r:id="rId5" imgW="102852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62503" y="2254250"/>
                        <a:ext cx="10287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A262CE53-7BAD-404B-8A68-4A0A855E70F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8860530"/>
              </p:ext>
            </p:extLst>
          </p:nvPr>
        </p:nvGraphicFramePr>
        <p:xfrm>
          <a:off x="1285875" y="2982314"/>
          <a:ext cx="1786740" cy="4466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Equation" r:id="rId7" imgW="1218960" imgH="304560" progId="Equation.DSMT4">
                  <p:embed/>
                </p:oleObj>
              </mc:Choice>
              <mc:Fallback>
                <p:oleObj name="Equation" r:id="rId7" imgW="121896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285875" y="2982314"/>
                        <a:ext cx="1786740" cy="4466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4884F785-CD5B-4F04-8625-572DB1E3C4FE}"/>
              </a:ext>
            </a:extLst>
          </p:cNvPr>
          <p:cNvSpPr txBox="1"/>
          <p:nvPr/>
        </p:nvSpPr>
        <p:spPr>
          <a:xfrm>
            <a:off x="3072615" y="2782668"/>
            <a:ext cx="43412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sin</a:t>
            </a:r>
            <a:r>
              <a:rPr lang="el-GR" sz="3600" i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θ</a:t>
            </a:r>
            <a:r>
              <a:rPr lang="en-US" sz="36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cos</a:t>
            </a:r>
            <a:r>
              <a:rPr lang="el-GR" sz="3600" i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θ</a:t>
            </a:r>
            <a:r>
              <a:rPr lang="en-US" sz="3600" i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6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+cos</a:t>
            </a:r>
            <a:r>
              <a:rPr lang="el-GR" sz="3600" i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θ </a:t>
            </a:r>
            <a:r>
              <a:rPr lang="en-US" sz="36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sin</a:t>
            </a:r>
            <a:r>
              <a:rPr lang="el-GR" sz="3600" i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θ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0E6EE53-C0D7-4D97-B727-79CB0335ADE3}"/>
              </a:ext>
            </a:extLst>
          </p:cNvPr>
          <p:cNvSpPr txBox="1"/>
          <p:nvPr/>
        </p:nvSpPr>
        <p:spPr>
          <a:xfrm>
            <a:off x="2756928" y="3205656"/>
            <a:ext cx="45544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</a:t>
            </a:r>
            <a:r>
              <a:rPr lang="en-US" sz="3600" dirty="0">
                <a:solidFill>
                  <a:schemeClr val="accent6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sin</a:t>
            </a:r>
            <a:r>
              <a:rPr lang="el-GR" sz="3600" i="1" dirty="0">
                <a:solidFill>
                  <a:schemeClr val="accent6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θ</a:t>
            </a:r>
            <a:r>
              <a:rPr lang="en-US" sz="3600" dirty="0">
                <a:solidFill>
                  <a:schemeClr val="accent6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cos</a:t>
            </a:r>
            <a:r>
              <a:rPr lang="el-GR" sz="3600" i="1" dirty="0">
                <a:solidFill>
                  <a:schemeClr val="accent6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θ</a:t>
            </a:r>
            <a:r>
              <a:rPr lang="en-US" sz="3600" i="1" dirty="0">
                <a:solidFill>
                  <a:schemeClr val="accent6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600" dirty="0">
                <a:solidFill>
                  <a:schemeClr val="accent6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+sin</a:t>
            </a:r>
            <a:r>
              <a:rPr lang="el-GR" sz="3600" i="1" dirty="0">
                <a:solidFill>
                  <a:schemeClr val="accent6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θ </a:t>
            </a:r>
            <a:r>
              <a:rPr lang="en-US" sz="3600" dirty="0">
                <a:solidFill>
                  <a:schemeClr val="accent6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cos</a:t>
            </a:r>
            <a:r>
              <a:rPr lang="el-GR" sz="3600" i="1" dirty="0">
                <a:solidFill>
                  <a:schemeClr val="accent6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θ</a:t>
            </a:r>
            <a:endParaRPr lang="en-US" sz="3600" dirty="0">
              <a:solidFill>
                <a:schemeClr val="accent6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67B10BE-A694-4D45-9537-37D5BB893714}"/>
              </a:ext>
            </a:extLst>
          </p:cNvPr>
          <p:cNvSpPr txBox="1"/>
          <p:nvPr/>
        </p:nvSpPr>
        <p:spPr>
          <a:xfrm>
            <a:off x="7200116" y="3205655"/>
            <a:ext cx="26244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 </a:t>
            </a:r>
            <a:r>
              <a:rPr lang="en-US" sz="36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2sin</a:t>
            </a:r>
            <a:r>
              <a:rPr lang="el-GR" sz="3600" i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θ</a:t>
            </a:r>
            <a:r>
              <a:rPr lang="en-US" sz="36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cos</a:t>
            </a:r>
            <a:r>
              <a:rPr lang="el-GR" sz="3600" i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θ</a:t>
            </a:r>
            <a:endParaRPr lang="en-US" sz="3600" i="1" dirty="0">
              <a:solidFill>
                <a:srgbClr val="FF0000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607EC15-E651-4567-85CB-E75336666C77}"/>
              </a:ext>
            </a:extLst>
          </p:cNvPr>
          <p:cNvSpPr/>
          <p:nvPr/>
        </p:nvSpPr>
        <p:spPr>
          <a:xfrm>
            <a:off x="2273345" y="4854867"/>
            <a:ext cx="7645307" cy="1490081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B6E69FD-262E-46ED-902C-713D5A66C14B}"/>
              </a:ext>
            </a:extLst>
          </p:cNvPr>
          <p:cNvSpPr txBox="1"/>
          <p:nvPr/>
        </p:nvSpPr>
        <p:spPr>
          <a:xfrm>
            <a:off x="3374764" y="5047278"/>
            <a:ext cx="57839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sin</a:t>
            </a:r>
            <a:r>
              <a:rPr lang="en-US" sz="5400" i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el-GR" sz="5400" i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θ </a:t>
            </a:r>
            <a:r>
              <a:rPr lang="en-US" sz="5400" i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= 2</a:t>
            </a:r>
            <a:r>
              <a:rPr lang="en-US" sz="54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sin</a:t>
            </a:r>
            <a:r>
              <a:rPr lang="el-GR" sz="5400" i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θ</a:t>
            </a:r>
            <a:r>
              <a:rPr lang="en-US" sz="54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cos</a:t>
            </a:r>
            <a:r>
              <a:rPr lang="el-GR" sz="5400" i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θ</a:t>
            </a:r>
            <a:endParaRPr lang="en-US" sz="5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130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A83A4-9573-4F76-8744-943D7D5E2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2 - tangent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4A239-70C6-4F1F-AB16-598C67C343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295122" cy="3678303"/>
          </a:xfrm>
        </p:spPr>
        <p:txBody>
          <a:bodyPr anchor="t"/>
          <a:lstStyle/>
          <a:p>
            <a:r>
              <a:rPr lang="en-US" sz="2000" dirty="0"/>
              <a:t>a.  Find           by using the sum identity for                 and simplifying.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b.  You have just discovered the “Double Angle Identity for Tangent”. Write the identity in the box below.</a:t>
            </a:r>
          </a:p>
          <a:p>
            <a:endParaRPr lang="en-US" dirty="0"/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8A9F44A2-6F84-42B5-A4EF-78B9D256878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7594564"/>
              </p:ext>
            </p:extLst>
          </p:nvPr>
        </p:nvGraphicFramePr>
        <p:xfrm>
          <a:off x="1739900" y="2270125"/>
          <a:ext cx="6731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3" imgW="672840" imgH="241200" progId="Equation.DSMT4">
                  <p:embed/>
                </p:oleObj>
              </mc:Choice>
              <mc:Fallback>
                <p:oleObj name="Equation" r:id="rId3" imgW="672840" imgH="24120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8A9F44A2-6F84-42B5-A4EF-78B9D256878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39900" y="2270125"/>
                        <a:ext cx="6731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4945A399-B341-47C5-977E-29400DC157B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4794127"/>
              </p:ext>
            </p:extLst>
          </p:nvPr>
        </p:nvGraphicFramePr>
        <p:xfrm>
          <a:off x="5449888" y="2254250"/>
          <a:ext cx="10541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5" imgW="1054080" imgH="304560" progId="Equation.DSMT4">
                  <p:embed/>
                </p:oleObj>
              </mc:Choice>
              <mc:Fallback>
                <p:oleObj name="Equation" r:id="rId5" imgW="1054080" imgH="30456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4945A399-B341-47C5-977E-29400DC157B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49888" y="2254250"/>
                        <a:ext cx="10541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A262CE53-7BAD-404B-8A68-4A0A855E70F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1595629"/>
              </p:ext>
            </p:extLst>
          </p:nvPr>
        </p:nvGraphicFramePr>
        <p:xfrm>
          <a:off x="1268413" y="2982913"/>
          <a:ext cx="1824037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7" imgW="1244520" imgH="304560" progId="Equation.DSMT4">
                  <p:embed/>
                </p:oleObj>
              </mc:Choice>
              <mc:Fallback>
                <p:oleObj name="Equation" r:id="rId7" imgW="1244520" imgH="30456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A262CE53-7BAD-404B-8A68-4A0A855E70F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268413" y="2982913"/>
                        <a:ext cx="1824037" cy="446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4884F785-CD5B-4F04-8625-572DB1E3C4FE}"/>
              </a:ext>
            </a:extLst>
          </p:cNvPr>
          <p:cNvSpPr txBox="1"/>
          <p:nvPr/>
        </p:nvSpPr>
        <p:spPr>
          <a:xfrm>
            <a:off x="3092450" y="2676347"/>
            <a:ext cx="23150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tan</a:t>
            </a:r>
            <a:r>
              <a:rPr lang="el-GR" sz="3600" i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θ</a:t>
            </a:r>
            <a:r>
              <a:rPr lang="en-US" sz="36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+tan</a:t>
            </a:r>
            <a:r>
              <a:rPr lang="el-GR" sz="3600" i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θ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607EC15-E651-4567-85CB-E75336666C77}"/>
              </a:ext>
            </a:extLst>
          </p:cNvPr>
          <p:cNvSpPr/>
          <p:nvPr/>
        </p:nvSpPr>
        <p:spPr>
          <a:xfrm>
            <a:off x="2273345" y="4854867"/>
            <a:ext cx="7645307" cy="1490081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0BFDBA0-12D6-4FFA-B833-9C12CC7FD619}"/>
              </a:ext>
            </a:extLst>
          </p:cNvPr>
          <p:cNvCxnSpPr/>
          <p:nvPr/>
        </p:nvCxnSpPr>
        <p:spPr>
          <a:xfrm>
            <a:off x="3233057" y="3205956"/>
            <a:ext cx="2002972" cy="0"/>
          </a:xfrm>
          <a:prstGeom prst="lin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7A7FEC5A-02AD-4D93-99D7-43D85CB17B19}"/>
              </a:ext>
            </a:extLst>
          </p:cNvPr>
          <p:cNvSpPr txBox="1"/>
          <p:nvPr/>
        </p:nvSpPr>
        <p:spPr>
          <a:xfrm>
            <a:off x="2969722" y="3107621"/>
            <a:ext cx="24801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1- tan</a:t>
            </a:r>
            <a:r>
              <a:rPr lang="el-GR" sz="3600" i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θ</a:t>
            </a:r>
            <a:r>
              <a:rPr lang="en-US" sz="36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tan</a:t>
            </a:r>
            <a:r>
              <a:rPr lang="el-GR" sz="3600" i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θ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06ED5A-0C9A-4F6F-BDFC-A2DA5A77C619}"/>
              </a:ext>
            </a:extLst>
          </p:cNvPr>
          <p:cNvSpPr txBox="1"/>
          <p:nvPr/>
        </p:nvSpPr>
        <p:spPr>
          <a:xfrm>
            <a:off x="5548114" y="2932906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=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56A75FE-0748-434A-BF64-E6D31E9C2F96}"/>
              </a:ext>
            </a:extLst>
          </p:cNvPr>
          <p:cNvSpPr txBox="1"/>
          <p:nvPr/>
        </p:nvSpPr>
        <p:spPr>
          <a:xfrm>
            <a:off x="6188947" y="2653037"/>
            <a:ext cx="13324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tan</a:t>
            </a:r>
            <a:r>
              <a:rPr lang="el-GR" sz="3600" i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θ</a:t>
            </a:r>
            <a:endParaRPr lang="en-US" sz="3600" dirty="0">
              <a:solidFill>
                <a:srgbClr val="FF0000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F94DABB-35D1-40E2-8A58-75D89E838723}"/>
              </a:ext>
            </a:extLst>
          </p:cNvPr>
          <p:cNvCxnSpPr/>
          <p:nvPr/>
        </p:nvCxnSpPr>
        <p:spPr>
          <a:xfrm>
            <a:off x="5973230" y="3225293"/>
            <a:ext cx="200297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FC0FAB88-43CF-4E08-84F4-EFCF3C1FF791}"/>
              </a:ext>
            </a:extLst>
          </p:cNvPr>
          <p:cNvSpPr txBox="1"/>
          <p:nvPr/>
        </p:nvSpPr>
        <p:spPr>
          <a:xfrm>
            <a:off x="6081206" y="3141823"/>
            <a:ext cx="17572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1- tan</a:t>
            </a:r>
            <a:r>
              <a:rPr lang="en-US" sz="3600" baseline="300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el-GR" sz="3600" i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θ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15F2768-B4A0-4D38-A6B9-8B06CC05BD2F}"/>
              </a:ext>
            </a:extLst>
          </p:cNvPr>
          <p:cNvSpPr txBox="1"/>
          <p:nvPr/>
        </p:nvSpPr>
        <p:spPr>
          <a:xfrm>
            <a:off x="3543597" y="5265629"/>
            <a:ext cx="16770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tan2</a:t>
            </a:r>
            <a:r>
              <a:rPr lang="el-GR" sz="3600" i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θ</a:t>
            </a:r>
            <a:r>
              <a:rPr lang="en-US" sz="3600" i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0C7AADB-4ABD-43FF-A933-D881ED1DF4DD}"/>
              </a:ext>
            </a:extLst>
          </p:cNvPr>
          <p:cNvSpPr txBox="1"/>
          <p:nvPr/>
        </p:nvSpPr>
        <p:spPr>
          <a:xfrm>
            <a:off x="5557629" y="5056935"/>
            <a:ext cx="13324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tan</a:t>
            </a:r>
            <a:r>
              <a:rPr lang="el-GR" sz="3600" i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θ</a:t>
            </a:r>
            <a:endParaRPr lang="en-US" sz="3600" dirty="0">
              <a:solidFill>
                <a:srgbClr val="7030A0"/>
              </a:solidFill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7C6C2B7-142C-4B5D-A724-055C0B40D3F1}"/>
              </a:ext>
            </a:extLst>
          </p:cNvPr>
          <p:cNvCxnSpPr/>
          <p:nvPr/>
        </p:nvCxnSpPr>
        <p:spPr>
          <a:xfrm>
            <a:off x="5341912" y="5629191"/>
            <a:ext cx="2002972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9B24D9A1-6F6D-4CE4-94B2-00640851FD39}"/>
              </a:ext>
            </a:extLst>
          </p:cNvPr>
          <p:cNvSpPr txBox="1"/>
          <p:nvPr/>
        </p:nvSpPr>
        <p:spPr>
          <a:xfrm>
            <a:off x="5449888" y="5545721"/>
            <a:ext cx="17572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1- tan</a:t>
            </a:r>
            <a:r>
              <a:rPr lang="en-US" sz="3600" baseline="300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el-GR" sz="3600" i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θ</a:t>
            </a:r>
            <a:endParaRPr lang="en-US" sz="3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113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1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6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3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75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675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175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6" grpId="0"/>
      <p:bldP spid="6" grpId="0"/>
      <p:bldP spid="17" grpId="0"/>
      <p:bldP spid="19" grpId="0"/>
      <p:bldP spid="25" grpId="0"/>
      <p:bldP spid="26" grpId="0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A83A4-9573-4F76-8744-943D7D5E2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3 - cosine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4A239-70C6-4F1F-AB16-598C67C343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186265" cy="3678303"/>
          </a:xfrm>
        </p:spPr>
        <p:txBody>
          <a:bodyPr anchor="t"/>
          <a:lstStyle/>
          <a:p>
            <a:r>
              <a:rPr lang="en-US" sz="2000" dirty="0"/>
              <a:t>a.  Find           by using the sum identity for                 and simplifying.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b. You have just discovered the ONE “Double Angle Identity for Cosine”.  There are TWO more!</a:t>
            </a:r>
            <a:endParaRPr lang="en-US" dirty="0"/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8A9F44A2-6F84-42B5-A4EF-78B9D256878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9344090"/>
              </p:ext>
            </p:extLst>
          </p:nvPr>
        </p:nvGraphicFramePr>
        <p:xfrm>
          <a:off x="1733550" y="2270125"/>
          <a:ext cx="6858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3" imgW="685800" imgH="241200" progId="Equation.DSMT4">
                  <p:embed/>
                </p:oleObj>
              </mc:Choice>
              <mc:Fallback>
                <p:oleObj name="Equation" r:id="rId3" imgW="685800" imgH="24120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8A9F44A2-6F84-42B5-A4EF-78B9D256878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33550" y="2270125"/>
                        <a:ext cx="6858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4945A399-B341-47C5-977E-29400DC157B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7446918"/>
              </p:ext>
            </p:extLst>
          </p:nvPr>
        </p:nvGraphicFramePr>
        <p:xfrm>
          <a:off x="5443538" y="2254250"/>
          <a:ext cx="10668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5" imgW="1066680" imgH="304560" progId="Equation.DSMT4">
                  <p:embed/>
                </p:oleObj>
              </mc:Choice>
              <mc:Fallback>
                <p:oleObj name="Equation" r:id="rId5" imgW="1066680" imgH="30456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4945A399-B341-47C5-977E-29400DC157B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43538" y="2254250"/>
                        <a:ext cx="10668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A262CE53-7BAD-404B-8A68-4A0A855E70F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8663830"/>
              </p:ext>
            </p:extLst>
          </p:nvPr>
        </p:nvGraphicFramePr>
        <p:xfrm>
          <a:off x="1249363" y="2982913"/>
          <a:ext cx="1862137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7" imgW="1269720" imgH="304560" progId="Equation.DSMT4">
                  <p:embed/>
                </p:oleObj>
              </mc:Choice>
              <mc:Fallback>
                <p:oleObj name="Equation" r:id="rId7" imgW="1269720" imgH="30456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A262CE53-7BAD-404B-8A68-4A0A855E70F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249363" y="2982913"/>
                        <a:ext cx="1862137" cy="446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4884F785-CD5B-4F04-8625-572DB1E3C4FE}"/>
              </a:ext>
            </a:extLst>
          </p:cNvPr>
          <p:cNvSpPr txBox="1"/>
          <p:nvPr/>
        </p:nvSpPr>
        <p:spPr>
          <a:xfrm>
            <a:off x="3111500" y="2805890"/>
            <a:ext cx="42979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cos</a:t>
            </a:r>
            <a:r>
              <a:rPr lang="el-GR" sz="3600" i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θ</a:t>
            </a:r>
            <a:r>
              <a:rPr lang="en-US" sz="36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cos</a:t>
            </a:r>
            <a:r>
              <a:rPr lang="el-GR" sz="3600" i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θ</a:t>
            </a:r>
            <a:r>
              <a:rPr lang="en-US" sz="3600" i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6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– sin</a:t>
            </a:r>
            <a:r>
              <a:rPr lang="el-GR" sz="3600" i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θ </a:t>
            </a:r>
            <a:r>
              <a:rPr lang="en-US" sz="36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sin</a:t>
            </a:r>
            <a:r>
              <a:rPr lang="el-GR" sz="3600" i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θ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67B10BE-A694-4D45-9537-37D5BB893714}"/>
              </a:ext>
            </a:extLst>
          </p:cNvPr>
          <p:cNvSpPr txBox="1"/>
          <p:nvPr/>
        </p:nvSpPr>
        <p:spPr>
          <a:xfrm>
            <a:off x="7294216" y="2795436"/>
            <a:ext cx="31422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 </a:t>
            </a:r>
            <a:r>
              <a:rPr lang="en-US" sz="36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cos</a:t>
            </a:r>
            <a:r>
              <a:rPr lang="en-US" sz="3600" baseline="300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el-GR" sz="3600" i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θ</a:t>
            </a:r>
            <a:r>
              <a:rPr lang="en-US" sz="3600" i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– </a:t>
            </a:r>
            <a:r>
              <a:rPr lang="en-US" sz="36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sin</a:t>
            </a:r>
            <a:r>
              <a:rPr lang="en-US" sz="3600" baseline="300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el-GR" sz="3600" i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θ</a:t>
            </a:r>
            <a:endParaRPr lang="en-US" sz="3600" i="1" dirty="0">
              <a:solidFill>
                <a:srgbClr val="FF0000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607EC15-E651-4567-85CB-E75336666C77}"/>
              </a:ext>
            </a:extLst>
          </p:cNvPr>
          <p:cNvSpPr/>
          <p:nvPr/>
        </p:nvSpPr>
        <p:spPr>
          <a:xfrm>
            <a:off x="2273345" y="4854867"/>
            <a:ext cx="7645307" cy="1490081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15B2021-6AA2-4B3E-8498-FB1E9A0F52BF}"/>
              </a:ext>
            </a:extLst>
          </p:cNvPr>
          <p:cNvSpPr txBox="1"/>
          <p:nvPr/>
        </p:nvSpPr>
        <p:spPr>
          <a:xfrm>
            <a:off x="4028501" y="5244532"/>
            <a:ext cx="42979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cos2</a:t>
            </a:r>
            <a:r>
              <a:rPr lang="el-GR" sz="3600" i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θ</a:t>
            </a:r>
            <a:r>
              <a:rPr lang="en-US" sz="36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cos</a:t>
            </a:r>
            <a:r>
              <a:rPr lang="en-US" sz="3600" baseline="300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el-GR" sz="3600" i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θ</a:t>
            </a:r>
            <a:r>
              <a:rPr lang="en-US" sz="3600" i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– </a:t>
            </a:r>
            <a:r>
              <a:rPr lang="en-US" sz="36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sin</a:t>
            </a:r>
            <a:r>
              <a:rPr lang="en-US" sz="3600" baseline="300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el-GR" sz="3600" i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θ</a:t>
            </a:r>
            <a:endParaRPr lang="en-US" sz="3600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228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A83A4-9573-4F76-8744-943D7D5E2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3 - cosine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4A239-70C6-4F1F-AB16-598C67C343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186265" cy="3678303"/>
          </a:xfrm>
        </p:spPr>
        <p:txBody>
          <a:bodyPr anchor="t"/>
          <a:lstStyle/>
          <a:p>
            <a:r>
              <a:rPr lang="en-US" sz="2000" dirty="0"/>
              <a:t>c.  To find the second “Double Angle Identity for Cosine”, write the first identity below.  Use a Pythagorean substitution to replace sin</a:t>
            </a:r>
            <a:r>
              <a:rPr lang="en-US" sz="2000" baseline="30000" dirty="0"/>
              <a:t>2</a:t>
            </a:r>
            <a:r>
              <a:rPr lang="el-GR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θ</a:t>
            </a:r>
            <a:r>
              <a:rPr lang="en-US" sz="2000" dirty="0"/>
              <a:t> in your first identity.  Simplify.  This is a second “Double Angle Identity for Cosine”.</a:t>
            </a:r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67B10BE-A694-4D45-9537-37D5BB893714}"/>
              </a:ext>
            </a:extLst>
          </p:cNvPr>
          <p:cNvSpPr txBox="1"/>
          <p:nvPr/>
        </p:nvSpPr>
        <p:spPr>
          <a:xfrm>
            <a:off x="629406" y="3368747"/>
            <a:ext cx="4844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cos2</a:t>
            </a:r>
            <a:r>
              <a:rPr lang="el-GR" sz="3600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θ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= cos</a:t>
            </a:r>
            <a:r>
              <a:rPr lang="en-US" sz="3600" baseline="30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el-GR" sz="3600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θ</a:t>
            </a:r>
            <a:r>
              <a:rPr lang="en-US" sz="3600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– 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sin</a:t>
            </a:r>
            <a:r>
              <a:rPr lang="en-US" sz="3600" baseline="30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el-GR" sz="3600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θ</a:t>
            </a:r>
            <a:r>
              <a:rPr lang="en-US" sz="3600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</a:t>
            </a:r>
            <a:endParaRPr lang="en-US" sz="36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607EC15-E651-4567-85CB-E75336666C77}"/>
              </a:ext>
            </a:extLst>
          </p:cNvPr>
          <p:cNvSpPr/>
          <p:nvPr/>
        </p:nvSpPr>
        <p:spPr>
          <a:xfrm>
            <a:off x="2273345" y="4854867"/>
            <a:ext cx="7645307" cy="1490081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15B2021-6AA2-4B3E-8498-FB1E9A0F52BF}"/>
              </a:ext>
            </a:extLst>
          </p:cNvPr>
          <p:cNvSpPr txBox="1"/>
          <p:nvPr/>
        </p:nvSpPr>
        <p:spPr>
          <a:xfrm>
            <a:off x="4028501" y="5244532"/>
            <a:ext cx="37994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cos2</a:t>
            </a:r>
            <a:r>
              <a:rPr lang="el-GR" sz="3600" i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θ</a:t>
            </a:r>
            <a:r>
              <a:rPr lang="en-US" sz="36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2cos</a:t>
            </a:r>
            <a:r>
              <a:rPr lang="en-US" sz="3600" baseline="300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el-GR" sz="3600" i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θ</a:t>
            </a:r>
            <a:r>
              <a:rPr lang="en-US" sz="3600" i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– </a:t>
            </a:r>
            <a:r>
              <a:rPr lang="en-US" sz="36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</a:t>
            </a:r>
            <a:endParaRPr lang="en-US" sz="3600" i="1" dirty="0">
              <a:solidFill>
                <a:srgbClr val="7030A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83FAB4E-9C57-4E91-8759-D59A6D378654}"/>
              </a:ext>
            </a:extLst>
          </p:cNvPr>
          <p:cNvSpPr txBox="1"/>
          <p:nvPr/>
        </p:nvSpPr>
        <p:spPr>
          <a:xfrm>
            <a:off x="5299163" y="3368747"/>
            <a:ext cx="4277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cos</a:t>
            </a:r>
            <a:r>
              <a:rPr lang="en-US" sz="3600" baseline="30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el-GR" sz="3600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θ</a:t>
            </a:r>
            <a:r>
              <a:rPr lang="en-US" sz="3600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– </a:t>
            </a:r>
            <a:r>
              <a:rPr lang="en-US" sz="36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(1 – cos</a:t>
            </a:r>
            <a:r>
              <a:rPr lang="en-US" sz="3600" baseline="300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el-GR" sz="3600" i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θ</a:t>
            </a:r>
            <a:r>
              <a:rPr lang="en-US" sz="36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) 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</a:t>
            </a:r>
            <a:endParaRPr lang="en-US" sz="36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56E19A7-B806-4BE9-A355-E5D11F3EB6D8}"/>
              </a:ext>
            </a:extLst>
          </p:cNvPr>
          <p:cNvSpPr txBox="1"/>
          <p:nvPr/>
        </p:nvSpPr>
        <p:spPr>
          <a:xfrm>
            <a:off x="4906058" y="3960893"/>
            <a:ext cx="44518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 cos</a:t>
            </a:r>
            <a:r>
              <a:rPr lang="en-US" sz="3600" baseline="30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el-GR" sz="3600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θ</a:t>
            </a:r>
            <a:r>
              <a:rPr lang="en-US" sz="3600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– </a:t>
            </a:r>
            <a:r>
              <a:rPr lang="en-US" sz="3600" dirty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 + cos</a:t>
            </a:r>
            <a:r>
              <a:rPr lang="en-US" sz="3600" baseline="30000" dirty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el-GR" sz="3600" i="1" dirty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θ</a:t>
            </a:r>
            <a:r>
              <a:rPr lang="en-US" sz="3600" dirty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</a:t>
            </a:r>
            <a:endParaRPr lang="en-US" sz="36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1837CC7-D172-4B64-B0CB-93A85CAA44D6}"/>
              </a:ext>
            </a:extLst>
          </p:cNvPr>
          <p:cNvSpPr txBox="1"/>
          <p:nvPr/>
        </p:nvSpPr>
        <p:spPr>
          <a:xfrm>
            <a:off x="9248506" y="3939555"/>
            <a:ext cx="20970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2cos</a:t>
            </a:r>
            <a:r>
              <a:rPr lang="en-US" sz="3600" baseline="300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el-GR" sz="3600" i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θ</a:t>
            </a:r>
            <a:r>
              <a:rPr lang="en-US" sz="3600" i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–</a:t>
            </a:r>
            <a:r>
              <a:rPr lang="en-US" sz="36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841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2" grpId="0"/>
      <p:bldP spid="11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A83A4-9573-4F76-8744-943D7D5E2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3 - cosine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4A239-70C6-4F1F-AB16-598C67C343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186265" cy="3678303"/>
          </a:xfrm>
        </p:spPr>
        <p:txBody>
          <a:bodyPr anchor="t"/>
          <a:lstStyle/>
          <a:p>
            <a:r>
              <a:rPr lang="en-US" sz="2000" dirty="0"/>
              <a:t>d.  To find the third “Double Angle Identity for Cosine”, write the first identity below.  Use a Pythagorean substitution to replace cos</a:t>
            </a:r>
            <a:r>
              <a:rPr lang="en-US" sz="2000" baseline="30000" dirty="0"/>
              <a:t>2</a:t>
            </a:r>
            <a:r>
              <a:rPr lang="el-GR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θ</a:t>
            </a:r>
            <a:r>
              <a:rPr lang="en-US" sz="2000" dirty="0"/>
              <a:t> in your first identity.  Simplify.  This is a third “Double Angle Identity for Cosine”.</a:t>
            </a:r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67B10BE-A694-4D45-9537-37D5BB893714}"/>
              </a:ext>
            </a:extLst>
          </p:cNvPr>
          <p:cNvSpPr txBox="1"/>
          <p:nvPr/>
        </p:nvSpPr>
        <p:spPr>
          <a:xfrm>
            <a:off x="610663" y="3369483"/>
            <a:ext cx="49455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cos2</a:t>
            </a:r>
            <a:r>
              <a:rPr lang="el-GR" sz="3600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θ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= cos</a:t>
            </a:r>
            <a:r>
              <a:rPr lang="en-US" sz="3600" baseline="30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el-GR" sz="3600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θ</a:t>
            </a:r>
            <a:r>
              <a:rPr lang="en-US" sz="3600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– 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sin</a:t>
            </a:r>
            <a:r>
              <a:rPr lang="en-US" sz="3600" baseline="30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el-GR" sz="3600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θ</a:t>
            </a:r>
            <a:r>
              <a:rPr lang="en-US" sz="3600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</a:t>
            </a:r>
            <a:endParaRPr lang="en-US" sz="36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607EC15-E651-4567-85CB-E75336666C77}"/>
              </a:ext>
            </a:extLst>
          </p:cNvPr>
          <p:cNvSpPr/>
          <p:nvPr/>
        </p:nvSpPr>
        <p:spPr>
          <a:xfrm>
            <a:off x="2273345" y="4854867"/>
            <a:ext cx="7645307" cy="1490081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15B2021-6AA2-4B3E-8498-FB1E9A0F52BF}"/>
              </a:ext>
            </a:extLst>
          </p:cNvPr>
          <p:cNvSpPr txBox="1"/>
          <p:nvPr/>
        </p:nvSpPr>
        <p:spPr>
          <a:xfrm>
            <a:off x="4028501" y="5244532"/>
            <a:ext cx="39388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cos2</a:t>
            </a:r>
            <a:r>
              <a:rPr lang="el-GR" sz="3600" i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θ</a:t>
            </a:r>
            <a:r>
              <a:rPr lang="en-US" sz="3600" i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 1 – 2sin</a:t>
            </a:r>
            <a:r>
              <a:rPr lang="en-US" sz="3600" baseline="300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el-GR" sz="3600" i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θ</a:t>
            </a:r>
            <a:r>
              <a:rPr lang="en-US" sz="3600" i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endParaRPr lang="en-US" sz="3600" i="1" dirty="0">
              <a:solidFill>
                <a:srgbClr val="7030A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83FAB4E-9C57-4E91-8759-D59A6D378654}"/>
              </a:ext>
            </a:extLst>
          </p:cNvPr>
          <p:cNvSpPr txBox="1"/>
          <p:nvPr/>
        </p:nvSpPr>
        <p:spPr>
          <a:xfrm>
            <a:off x="5327648" y="3350611"/>
            <a:ext cx="42530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(1 – sin</a:t>
            </a:r>
            <a:r>
              <a:rPr lang="en-US" sz="3600" baseline="300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el-GR" sz="3600" i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θ</a:t>
            </a:r>
            <a:r>
              <a:rPr lang="en-US" sz="36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) – 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sin</a:t>
            </a:r>
            <a:r>
              <a:rPr lang="en-US" sz="3600" baseline="30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el-GR" sz="3600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θ</a:t>
            </a:r>
            <a:r>
              <a:rPr lang="en-US" sz="3600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</a:t>
            </a:r>
            <a:endParaRPr lang="en-US" sz="3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52F7EF2-B550-4C3F-9DDC-9E370F6BB339}"/>
              </a:ext>
            </a:extLst>
          </p:cNvPr>
          <p:cNvSpPr txBox="1"/>
          <p:nvPr/>
        </p:nvSpPr>
        <p:spPr>
          <a:xfrm>
            <a:off x="4971457" y="3976266"/>
            <a:ext cx="42130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</a:t>
            </a:r>
            <a:r>
              <a:rPr lang="en-US" sz="3600" dirty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 – sin</a:t>
            </a:r>
            <a:r>
              <a:rPr lang="en-US" sz="3600" baseline="30000" dirty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el-GR" sz="3600" i="1" dirty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θ</a:t>
            </a:r>
            <a:r>
              <a:rPr lang="en-US" sz="3600" dirty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– 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sin</a:t>
            </a:r>
            <a:r>
              <a:rPr lang="en-US" sz="3600" baseline="30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el-GR" sz="3600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θ</a:t>
            </a:r>
            <a:r>
              <a:rPr lang="en-US" sz="3600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</a:t>
            </a:r>
            <a:endParaRPr lang="en-US" sz="36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79BF6FD-0C26-46E0-ACDA-22886FFB995A}"/>
              </a:ext>
            </a:extLst>
          </p:cNvPr>
          <p:cNvSpPr txBox="1"/>
          <p:nvPr/>
        </p:nvSpPr>
        <p:spPr>
          <a:xfrm>
            <a:off x="9033222" y="3986604"/>
            <a:ext cx="21355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 – 2sin</a:t>
            </a:r>
            <a:r>
              <a:rPr lang="en-US" sz="3600" baseline="300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el-GR" sz="3600" i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θ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8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2" grpId="0"/>
      <p:bldP spid="11" grpId="0"/>
      <p:bldP spid="10" grpId="0"/>
      <p:bldP spid="13" grpId="0"/>
    </p:bld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96</TotalTime>
  <Words>380</Words>
  <Application>Microsoft Office PowerPoint</Application>
  <PresentationFormat>Widescreen</PresentationFormat>
  <Paragraphs>49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Cambria Math</vt:lpstr>
      <vt:lpstr>Gill Sans MT</vt:lpstr>
      <vt:lpstr>Wingdings 2</vt:lpstr>
      <vt:lpstr>Dividend</vt:lpstr>
      <vt:lpstr>MathType 6.0 Equation</vt:lpstr>
      <vt:lpstr>deriving Double-angle trig identities</vt:lpstr>
      <vt:lpstr>Part 1 - sine</vt:lpstr>
      <vt:lpstr>Part 2 - tangent</vt:lpstr>
      <vt:lpstr>Part 3 - cosine</vt:lpstr>
      <vt:lpstr>Part 3 - cosine</vt:lpstr>
      <vt:lpstr>Part 3 - cosine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Discovering Double-angle trig identities</dc:title>
  <dc:creator>Teresa Fuston</dc:creator>
  <cp:lastModifiedBy>Teresa Fuston</cp:lastModifiedBy>
  <cp:revision>9</cp:revision>
  <dcterms:created xsi:type="dcterms:W3CDTF">2020-03-26T15:48:07Z</dcterms:created>
  <dcterms:modified xsi:type="dcterms:W3CDTF">2020-03-26T17:24:19Z</dcterms:modified>
</cp:coreProperties>
</file>